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2" r:id="rId2"/>
    <p:sldId id="274" r:id="rId3"/>
    <p:sldId id="283" r:id="rId4"/>
    <p:sldId id="284" r:id="rId5"/>
    <p:sldId id="262" r:id="rId6"/>
    <p:sldId id="28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ena Lee" initials="EL" lastIdx="1" clrIdx="0">
    <p:extLst>
      <p:ext uri="{19B8F6BF-5375-455C-9EA6-DF929625EA0E}">
        <p15:presenceInfo xmlns:p15="http://schemas.microsoft.com/office/powerpoint/2012/main" userId="S-1-5-21-945540591-4024260831-3861152641-13710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6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7" autoAdjust="0"/>
    <p:restoredTop sz="46259" autoAdjust="0"/>
  </p:normalViewPr>
  <p:slideViewPr>
    <p:cSldViewPr snapToGrid="0">
      <p:cViewPr varScale="1">
        <p:scale>
          <a:sx n="37" d="100"/>
          <a:sy n="37" d="100"/>
        </p:scale>
        <p:origin x="18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1103E-77BF-450F-AB26-F6CC4AACD1E8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C3AE2-E0D8-4EB5-8ADD-C66681DAC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7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C3AE2-E0D8-4EB5-8ADD-C66681DACC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5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Before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Qualcomm’s Drive data platform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Smarter route selection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Eliminate false positives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Emotions in the dark</a:t>
            </a:r>
          </a:p>
          <a:p>
            <a:pPr marL="0" indent="0">
              <a:buFontTx/>
              <a:buNone/>
            </a:pPr>
            <a:r>
              <a:rPr lang="en-US" dirty="0"/>
              <a:t>Now</a:t>
            </a:r>
          </a:p>
          <a:p>
            <a:pPr marL="0" indent="0">
              <a:buFontTx/>
              <a:buNone/>
            </a:pPr>
            <a:r>
              <a:rPr lang="en-US" dirty="0"/>
              <a:t>Currently, we have 5 main goals for PEACE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Qualcomm’s Drive data Platform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 benefit Qualcomm’s effort towards improving Autonomous vehicles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Rideshare application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 maintain positive experience for both passenger and the driver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Reliable emotion detection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 further it’s practicality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Minimize false positives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 further eliminate risk and promote assurance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Further sensor integrations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such as GPS &amp; temperature sensors to better pinpoint the source of passenger emotion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For example, just because a passenger is frustrated, it doesn’t mean the vehicle is driving poorly. It could mean that the car is too hot inside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So guys, we are very excited about the future of autonomous vehicles. And with PEACE we hope to make it a step closer to reality.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Thank you for your time, we’ll be happy to take any questions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C3AE2-E0D8-4EB5-8ADD-C66681DACC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4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290E-5D68-46A2-BDA2-6D37072F8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0C6FF-EE32-49E1-8C14-FAB728137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8D63C-1EA1-44E9-85F3-E372D8E8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D20A9-B6C2-4C0A-8AF6-23DCC372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A73AD-0B99-4064-9F56-7F9447E9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C0BB-C09F-4B53-B237-73E0A1C6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60368-647B-40A3-B8F3-FFA0AECAC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D5901-97E2-41B8-8CB6-B616A38C6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0B5F3-9ADB-47A1-967D-D32D7939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EF57D-C176-4010-8DFE-C52B81C8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7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CB4B6-F801-4BD5-9ADF-C946F7374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31E4C-DAFB-44A3-A465-F5261DF51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82D7B-A9F9-4924-B5C1-C1C9CF96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737B2-ABC8-40D6-B219-1125B04F4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374BE-6F85-4FC7-B7DD-270879EF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45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435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9000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6335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996F-901D-4DC6-AA55-E284164A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528B-469E-42CA-85E6-7EE1F546C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A9578-F188-417A-A735-5FFC1A21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DD03-8D57-4706-B280-A3A61433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96D1A-8BFD-4083-BB28-6D9662E7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462F-3B72-4742-A2ED-B2E1D6C0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EB0A-929B-4928-BF34-BDD19E4D0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D9636-6540-4348-AC4A-BCD39C7D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7DE42-51C3-49B7-B816-42D5FBDE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2B40-B3A8-4864-BCFC-72FE94A6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5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2DFF-A6F0-47E3-8EFE-D4447B6F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1BEF4-0B1E-49A8-A82A-771AEB112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C9DF7-71E0-4D30-9A4F-C63FA7B0F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F6EE4-1BC0-4909-97E9-FA63A3C9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2057F-6FE1-473A-A34F-F6E34E11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6489F-9493-4224-84FE-5E298A0DB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AB06-09FB-4E70-95BB-6B323E1B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8C21A-8B37-49FD-BBFB-6F9050719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D98BF-2378-4260-AF2F-272BF120B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037EB-9537-463B-B0F1-F4B218753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50BBB-E112-46BD-B8D4-36F619088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1CAB5-1459-43AE-AE45-7DE0871E5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97DDB-C113-4CCF-8481-FC67C3E0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76CB8-D13C-4055-856C-79B25F7B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9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17F9-3515-4BFB-BE5C-0FFA26A6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9015A-FD9D-47FF-BBC3-3A628CBD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9EEC1-EEDE-4A8C-B02A-469A43F5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0CA64-94CE-4559-8E53-0CE3E0CD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BA583-CD30-4CE7-AF24-FA2FEB12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1CCA3-3069-46D5-8DA0-AE9D9D7B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5A85A-2B01-4D0C-8219-441F5A50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2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87C9-65EC-4005-A5A8-D4F0DCF6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07E6-A7B2-49C3-B1C1-A1DF37DE0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71C2B-BAD9-4B4B-B01C-2A2222089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51C3C-933D-4601-9122-5CC55661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09C34-68D3-46BB-8297-5E0DA821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31FE3-D114-4792-9715-71EF7623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2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378F4-DBD8-4768-B4EB-E545FD7F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F41F9-A623-4D40-AE81-5D3319F04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0B0BA-288C-401F-93F5-75F67E457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BF0B8-5AC0-42E1-B847-5263CCC8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893BB-F00E-4665-9975-14D2D572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FCED3-A482-45A1-8B9D-04B6EBE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8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35EBA-A5E0-4C98-9A63-0FAF68C0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3274C-1907-435E-9324-0A5115257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6CED-A7B5-40DF-A51F-45B780D2F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547B7-E2EC-49B3-99E9-20CBC4ADABD9}" type="datetimeFigureOut">
              <a:rPr lang="en-US" smtClean="0"/>
              <a:t>7/27/2018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465D2-EFF0-44B7-8213-69E6843FB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3B8D-6331-4D73-B9F3-93A87C61C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A08B8-A23A-46F1-8934-0E4EAB5D7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9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6"/>
          </a:xfrm>
        </p:spPr>
      </p:pic>
      <p:sp>
        <p:nvSpPr>
          <p:cNvPr id="28" name="Rectangle 27" title="Dark semi-transparent background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 rot="16200000">
            <a:off x="-308522" y="308522"/>
            <a:ext cx="6858000" cy="624095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27702" y="469386"/>
            <a:ext cx="4246683" cy="3402622"/>
          </a:xfrm>
        </p:spPr>
        <p:txBody>
          <a:bodyPr>
            <a:noAutofit/>
          </a:bodyPr>
          <a:lstStyle/>
          <a:p>
            <a:pPr algn="ctr"/>
            <a:r>
              <a:rPr lang="en-ZA" sz="5400" spc="0" dirty="0">
                <a:solidFill>
                  <a:srgbClr val="DA672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PEACE</a:t>
            </a:r>
            <a:br>
              <a:rPr lang="en-ZA" sz="5400" spc="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ZA" sz="4400" b="1" spc="0" dirty="0">
                <a:solidFill>
                  <a:srgbClr val="DA6720"/>
                </a:solidFill>
                <a:latin typeface="+mn-lt"/>
                <a:cs typeface="Aharoni" panose="02010803020104030203" pitchFamily="2" charset="-79"/>
              </a:rPr>
              <a:t>P</a:t>
            </a:r>
            <a:r>
              <a:rPr lang="en-ZA" sz="4000" spc="0" dirty="0">
                <a:latin typeface="+mn-lt"/>
                <a:cs typeface="Aharoni" panose="02010803020104030203" pitchFamily="2" charset="-79"/>
              </a:rPr>
              <a:t>assenger </a:t>
            </a:r>
            <a:r>
              <a:rPr lang="en-ZA" sz="4400" b="1" spc="0" dirty="0">
                <a:solidFill>
                  <a:srgbClr val="DA6720"/>
                </a:solidFill>
                <a:latin typeface="+mn-lt"/>
                <a:cs typeface="Aharoni" panose="02010803020104030203" pitchFamily="2" charset="-79"/>
              </a:rPr>
              <a:t>E</a:t>
            </a:r>
            <a:r>
              <a:rPr lang="en-ZA" sz="4000" spc="0" dirty="0">
                <a:latin typeface="+mn-lt"/>
                <a:cs typeface="Aharoni" panose="02010803020104030203" pitchFamily="2" charset="-79"/>
              </a:rPr>
              <a:t>motion </a:t>
            </a:r>
            <a:r>
              <a:rPr lang="en-ZA" sz="4400" b="1" spc="0" dirty="0">
                <a:solidFill>
                  <a:srgbClr val="DA6720"/>
                </a:solidFill>
                <a:latin typeface="+mn-lt"/>
                <a:cs typeface="Aharoni" panose="02010803020104030203" pitchFamily="2" charset="-79"/>
              </a:rPr>
              <a:t>A</a:t>
            </a:r>
            <a:r>
              <a:rPr lang="en-ZA" sz="4000" spc="0" dirty="0">
                <a:latin typeface="+mn-lt"/>
                <a:cs typeface="Aharoni" panose="02010803020104030203" pitchFamily="2" charset="-79"/>
              </a:rPr>
              <a:t>nalysis for </a:t>
            </a:r>
            <a:r>
              <a:rPr lang="en-ZA" sz="4400" b="1" spc="0" dirty="0">
                <a:solidFill>
                  <a:srgbClr val="DA6720"/>
                </a:solidFill>
                <a:latin typeface="+mn-lt"/>
                <a:cs typeface="Aharoni" panose="02010803020104030203" pitchFamily="2" charset="-79"/>
              </a:rPr>
              <a:t>C</a:t>
            </a:r>
            <a:r>
              <a:rPr lang="en-ZA" sz="4000" spc="0" dirty="0">
                <a:latin typeface="+mn-lt"/>
                <a:cs typeface="Aharoni" panose="02010803020104030203" pitchFamily="2" charset="-79"/>
              </a:rPr>
              <a:t>ommute </a:t>
            </a:r>
            <a:r>
              <a:rPr lang="en-ZA" sz="4400" b="1" spc="0" dirty="0">
                <a:solidFill>
                  <a:srgbClr val="DA6720"/>
                </a:solidFill>
                <a:latin typeface="+mn-lt"/>
                <a:cs typeface="Aharoni" panose="02010803020104030203" pitchFamily="2" charset="-79"/>
              </a:rPr>
              <a:t>E</a:t>
            </a:r>
            <a:r>
              <a:rPr lang="en-ZA" sz="4000" spc="0" dirty="0">
                <a:latin typeface="+mn-lt"/>
                <a:cs typeface="Aharoni" panose="02010803020104030203" pitchFamily="2" charset="-79"/>
              </a:rPr>
              <a:t>nhancement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1068906" y="4204650"/>
            <a:ext cx="357178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1068906" y="4426805"/>
            <a:ext cx="3447214" cy="429675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en-US" sz="7000" dirty="0">
                <a:solidFill>
                  <a:srgbClr val="DA672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'; DROP TABLE TEAM; --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7B2D0-5BD1-4A03-A4A0-74CE21614140}"/>
              </a:ext>
            </a:extLst>
          </p:cNvPr>
          <p:cNvSpPr txBox="1"/>
          <p:nvPr/>
        </p:nvSpPr>
        <p:spPr>
          <a:xfrm>
            <a:off x="1068906" y="4910325"/>
            <a:ext cx="3447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solidFill>
                  <a:schemeClr val="bg1"/>
                </a:solidFill>
                <a:ea typeface="+mj-ea"/>
                <a:cs typeface="Aharoni" panose="02010803020104030203" pitchFamily="2" charset="-79"/>
              </a:rPr>
              <a:t>Jinwoo</a:t>
            </a:r>
            <a:r>
              <a:rPr lang="en-US" sz="2700" dirty="0">
                <a:solidFill>
                  <a:schemeClr val="bg1"/>
                </a:solidFill>
                <a:ea typeface="+mj-ea"/>
                <a:cs typeface="Aharoni" panose="02010803020104030203" pitchFamily="2" charset="-79"/>
              </a:rPr>
              <a:t> Yom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  <a:ea typeface="+mj-ea"/>
                <a:cs typeface="Aharoni" panose="02010803020104030203" pitchFamily="2" charset="-79"/>
              </a:rPr>
              <a:t>Chaeyoon Lee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  <a:ea typeface="+mj-ea"/>
                <a:cs typeface="Aharoni" panose="02010803020104030203" pitchFamily="2" charset="-79"/>
              </a:rPr>
              <a:t>Luv </a:t>
            </a:r>
            <a:r>
              <a:rPr lang="en-US" sz="2700" dirty="0" err="1">
                <a:solidFill>
                  <a:schemeClr val="bg1"/>
                </a:solidFill>
                <a:ea typeface="+mj-ea"/>
                <a:cs typeface="Aharoni" panose="02010803020104030203" pitchFamily="2" charset="-79"/>
              </a:rPr>
              <a:t>Sampat</a:t>
            </a:r>
            <a:endParaRPr lang="en-US" sz="2700" dirty="0">
              <a:solidFill>
                <a:schemeClr val="bg1"/>
              </a:solidFill>
              <a:ea typeface="+mj-ea"/>
              <a:cs typeface="Aharoni" panose="02010803020104030203" pitchFamily="2" charset="-79"/>
            </a:endParaRPr>
          </a:p>
          <a:p>
            <a:pPr algn="ctr"/>
            <a:r>
              <a:rPr lang="en-US" sz="2700" dirty="0" err="1">
                <a:solidFill>
                  <a:schemeClr val="bg1"/>
                </a:solidFill>
                <a:ea typeface="+mj-ea"/>
                <a:cs typeface="Aharoni" panose="02010803020104030203" pitchFamily="2" charset="-79"/>
              </a:rPr>
              <a:t>Mohannad</a:t>
            </a:r>
            <a:r>
              <a:rPr lang="en-US" sz="2700" dirty="0">
                <a:solidFill>
                  <a:schemeClr val="bg1"/>
                </a:solidFill>
                <a:ea typeface="+mj-ea"/>
                <a:cs typeface="Aharoni" panose="02010803020104030203" pitchFamily="2" charset="-79"/>
              </a:rPr>
              <a:t> Ibrahim</a:t>
            </a:r>
            <a:endParaRPr lang="en-ZA" sz="2700" dirty="0">
              <a:solidFill>
                <a:schemeClr val="bg1"/>
              </a:solidFill>
              <a:ea typeface="+mj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9" y="1965239"/>
            <a:ext cx="2577020" cy="218297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56439" y="4433465"/>
            <a:ext cx="2209800" cy="758693"/>
          </a:xfrm>
        </p:spPr>
        <p:txBody>
          <a:bodyPr>
            <a:noAutofit/>
          </a:bodyPr>
          <a:lstStyle/>
          <a:p>
            <a:r>
              <a:rPr lang="en-ZA" sz="2400" dirty="0">
                <a:solidFill>
                  <a:srgbClr val="DA672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Public Acceptance</a:t>
            </a: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0DC27E82-D5C7-4AE4-BAF3-5DBB12CA0835}"/>
              </a:ext>
            </a:extLst>
          </p:cNvPr>
          <p:cNvCxnSpPr>
            <a:cxnSpLocks/>
          </p:cNvCxnSpPr>
          <p:nvPr/>
        </p:nvCxnSpPr>
        <p:spPr>
          <a:xfrm>
            <a:off x="1194977" y="5381243"/>
            <a:ext cx="2094900" cy="0"/>
          </a:xfrm>
          <a:prstGeom prst="line">
            <a:avLst/>
          </a:prstGeom>
          <a:ln w="28575">
            <a:solidFill>
              <a:srgbClr val="DA672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271339" y="5478640"/>
            <a:ext cx="1980000" cy="720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How to gain and retain trust?</a:t>
            </a:r>
            <a:endParaRPr lang="ru-RU" sz="1600" dirty="0">
              <a:cs typeface="Aharoni" panose="02010803020104030203" pitchFamily="2" charset="-79"/>
            </a:endParaRPr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69" y="1965239"/>
            <a:ext cx="2757572" cy="218264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38555" y="4466684"/>
            <a:ext cx="1980000" cy="817163"/>
          </a:xfrm>
        </p:spPr>
        <p:txBody>
          <a:bodyPr>
            <a:noAutofit/>
          </a:bodyPr>
          <a:lstStyle/>
          <a:p>
            <a:r>
              <a:rPr lang="en-ZA" sz="24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Ride </a:t>
            </a:r>
            <a:br>
              <a:rPr lang="en-ZA" sz="24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ZA" sz="2400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Quality</a:t>
            </a:r>
          </a:p>
        </p:txBody>
      </p:sp>
      <p:cxnSp>
        <p:nvCxnSpPr>
          <p:cNvPr id="23" name="Straight Connector 22" title="Divider Line">
            <a:extLst>
              <a:ext uri="{FF2B5EF4-FFF2-40B4-BE49-F238E27FC236}">
                <a16:creationId xmlns:a16="http://schemas.microsoft.com/office/drawing/2014/main" id="{8C3BE7D2-4C35-4BA9-9A98-1A6E17A84A71}"/>
              </a:ext>
            </a:extLst>
          </p:cNvPr>
          <p:cNvCxnSpPr>
            <a:cxnSpLocks/>
          </p:cNvCxnSpPr>
          <p:nvPr/>
        </p:nvCxnSpPr>
        <p:spPr>
          <a:xfrm>
            <a:off x="4904740" y="5381243"/>
            <a:ext cx="224627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85360" y="5478640"/>
            <a:ext cx="2499359" cy="5880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How can it be measured?</a:t>
            </a:r>
            <a:endParaRPr lang="ru-RU" sz="1600" dirty="0">
              <a:cs typeface="Aharoni" panose="02010803020104030203" pitchFamily="2" charset="-79"/>
            </a:endParaRPr>
          </a:p>
        </p:txBody>
      </p: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262" y="1965239"/>
            <a:ext cx="2742279" cy="218264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26962" y="4636543"/>
            <a:ext cx="2502877" cy="365124"/>
          </a:xfrm>
        </p:spPr>
        <p:txBody>
          <a:bodyPr>
            <a:noAutofit/>
          </a:bodyPr>
          <a:lstStyle/>
          <a:p>
            <a:r>
              <a:rPr lang="en-ZA" sz="24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Interface</a:t>
            </a:r>
          </a:p>
        </p:txBody>
      </p:sp>
      <p:cxnSp>
        <p:nvCxnSpPr>
          <p:cNvPr id="24" name="Straight Connector 23" title="Divider Line">
            <a:extLst>
              <a:ext uri="{FF2B5EF4-FFF2-40B4-BE49-F238E27FC236}">
                <a16:creationId xmlns:a16="http://schemas.microsoft.com/office/drawing/2014/main" id="{75979D46-D664-4267-B673-E6B048C084A4}"/>
              </a:ext>
            </a:extLst>
          </p:cNvPr>
          <p:cNvCxnSpPr>
            <a:cxnSpLocks/>
          </p:cNvCxnSpPr>
          <p:nvPr/>
        </p:nvCxnSpPr>
        <p:spPr>
          <a:xfrm>
            <a:off x="8864503" y="5381243"/>
            <a:ext cx="2115721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64503" y="5478639"/>
            <a:ext cx="2135063" cy="720000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Which interface and technology to use?</a:t>
            </a:r>
            <a:endParaRPr lang="ru-RU" sz="1600" dirty="0">
              <a:cs typeface="Aharoni" panose="02010803020104030203" pitchFamily="2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2</a:t>
            </a:fld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 title="Dark semi-transparent background">
            <a:extLst>
              <a:ext uri="{FF2B5EF4-FFF2-40B4-BE49-F238E27FC236}">
                <a16:creationId xmlns:a16="http://schemas.microsoft.com/office/drawing/2014/main" id="{93704461-BB38-4076-A38A-C94964C16651}"/>
              </a:ext>
            </a:extLst>
          </p:cNvPr>
          <p:cNvSpPr/>
          <p:nvPr/>
        </p:nvSpPr>
        <p:spPr>
          <a:xfrm>
            <a:off x="1" y="0"/>
            <a:ext cx="12191999" cy="1325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4000" dirty="0">
                <a:latin typeface="Aharoni" panose="02010803020104030203" pitchFamily="2" charset="-79"/>
                <a:cs typeface="Aharoni" panose="02010803020104030203" pitchFamily="2" charset="-79"/>
              </a:rPr>
              <a:t>      Problem</a:t>
            </a:r>
            <a:endParaRPr lang="en-ZA" sz="4000" dirty="0"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ackMobile-Peace">
            <a:hlinkClick r:id="" action="ppaction://media"/>
            <a:extLst>
              <a:ext uri="{FF2B5EF4-FFF2-40B4-BE49-F238E27FC236}">
                <a16:creationId xmlns:a16="http://schemas.microsoft.com/office/drawing/2014/main" id="{C99146EC-01EC-4CBC-8913-EE2E66D68F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1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title="Icon Background">
            <a:extLst>
              <a:ext uri="{FF2B5EF4-FFF2-40B4-BE49-F238E27FC236}">
                <a16:creationId xmlns:a16="http://schemas.microsoft.com/office/drawing/2014/main" id="{F22E982A-2252-4022-B8D2-61B832A01BF0}"/>
              </a:ext>
            </a:extLst>
          </p:cNvPr>
          <p:cNvSpPr/>
          <p:nvPr/>
        </p:nvSpPr>
        <p:spPr>
          <a:xfrm>
            <a:off x="9654661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54418"/>
            <a:ext cx="5472000" cy="327974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728" y="4519450"/>
            <a:ext cx="4974545" cy="1343025"/>
          </a:xfrm>
        </p:spPr>
        <p:txBody>
          <a:bodyPr/>
          <a:lstStyle/>
          <a:p>
            <a:r>
              <a:rPr lang="en-ZA" dirty="0">
                <a:latin typeface="Aharoni" panose="02010803020104030203" pitchFamily="2" charset="-79"/>
                <a:cs typeface="Aharoni" panose="02010803020104030203" pitchFamily="2" charset="-79"/>
              </a:rPr>
              <a:t>Solution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gray">
          <a:xfrm>
            <a:off x="680728" y="5921986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313777" y="2360347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Detect </a:t>
            </a: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9439777" y="2857547"/>
            <a:ext cx="1548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13777" y="2994747"/>
            <a:ext cx="1908817" cy="510647"/>
          </a:xfrm>
        </p:spPr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Multiple facial detections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 title="Icon Background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734008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6391" y="3921952"/>
            <a:ext cx="814611" cy="81461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97297" y="5010963"/>
            <a:ext cx="1800000" cy="360000"/>
          </a:xfrm>
        </p:spPr>
        <p:txBody>
          <a:bodyPr/>
          <a:lstStyle/>
          <a:p>
            <a:r>
              <a:rPr lang="en-ZA" dirty="0" err="1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Analyze</a:t>
            </a:r>
            <a:endParaRPr lang="en-ZA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8" name="Straight Connector 27" title="Divider Line">
            <a:extLst>
              <a:ext uri="{FF2B5EF4-FFF2-40B4-BE49-F238E27FC236}">
                <a16:creationId xmlns:a16="http://schemas.microsoft.com/office/drawing/2014/main" id="{FDEE8591-D916-4064-8CD3-2AD3F759B9E2}"/>
              </a:ext>
            </a:extLst>
          </p:cNvPr>
          <p:cNvCxnSpPr>
            <a:cxnSpLocks/>
          </p:cNvCxnSpPr>
          <p:nvPr/>
        </p:nvCxnSpPr>
        <p:spPr>
          <a:xfrm>
            <a:off x="712329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97296" y="5663233"/>
            <a:ext cx="1908817" cy="51063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Precise emotion analysis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 25" title="Icon Background">
            <a:extLst>
              <a:ext uri="{FF2B5EF4-FFF2-40B4-BE49-F238E27FC236}">
                <a16:creationId xmlns:a16="http://schemas.microsoft.com/office/drawing/2014/main" id="{A892DD94-78B8-4911-A32B-3B174E2921B2}"/>
              </a:ext>
            </a:extLst>
          </p:cNvPr>
          <p:cNvSpPr/>
          <p:nvPr/>
        </p:nvSpPr>
        <p:spPr>
          <a:xfrm>
            <a:off x="964176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1397" y="5010963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Action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944739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1397" y="5645363"/>
            <a:ext cx="1908816" cy="528509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Interpret, confirm, execute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F1C763-B17B-3448-9D28-BA2BF18126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37951"/>
          <a:stretch/>
        </p:blipFill>
        <p:spPr>
          <a:xfrm>
            <a:off x="9651268" y="1282871"/>
            <a:ext cx="1117815" cy="6935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BE7D0C-7B3D-274A-A3F6-ADAC010A908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83" y="3981450"/>
            <a:ext cx="1237425" cy="638368"/>
          </a:xfrm>
          <a:prstGeom prst="rect">
            <a:avLst/>
          </a:prstGeom>
        </p:spPr>
      </p:pic>
      <p:sp>
        <p:nvSpPr>
          <p:cNvPr id="30" name="Rectangle 29" title="Icon Background">
            <a:extLst>
              <a:ext uri="{FF2B5EF4-FFF2-40B4-BE49-F238E27FC236}">
                <a16:creationId xmlns:a16="http://schemas.microsoft.com/office/drawing/2014/main" id="{5A38F41D-D2E2-49E4-93D9-68D5B5C2F588}"/>
              </a:ext>
            </a:extLst>
          </p:cNvPr>
          <p:cNvSpPr/>
          <p:nvPr/>
        </p:nvSpPr>
        <p:spPr>
          <a:xfrm>
            <a:off x="729690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9D287A9-A7DD-4B9A-BD53-13153CCFA5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4117" y="2360347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</a:p>
        </p:txBody>
      </p:sp>
      <p:cxnSp>
        <p:nvCxnSpPr>
          <p:cNvPr id="33" name="Straight Connector 32" title="Divider Line">
            <a:extLst>
              <a:ext uri="{FF2B5EF4-FFF2-40B4-BE49-F238E27FC236}">
                <a16:creationId xmlns:a16="http://schemas.microsoft.com/office/drawing/2014/main" id="{AB7C6D96-8DD9-4EFB-B959-D15A7B1B9051}"/>
              </a:ext>
            </a:extLst>
          </p:cNvPr>
          <p:cNvCxnSpPr>
            <a:cxnSpLocks/>
          </p:cNvCxnSpPr>
          <p:nvPr/>
        </p:nvCxnSpPr>
        <p:spPr>
          <a:xfrm>
            <a:off x="7080117" y="2857547"/>
            <a:ext cx="1548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46C8BF3-5FFE-409A-B8B0-B36E7AF5C2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4117" y="2994746"/>
            <a:ext cx="1800000" cy="510645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Periodic images storage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0D5181-A80C-45BE-A2F9-DAA39F5B3E0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82608" y="1173387"/>
            <a:ext cx="912560" cy="91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95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BCF3F669-63F0-4151-A5DD-F8D40B519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45880" y="1512148"/>
            <a:ext cx="10700239" cy="520932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5</a:t>
            </a:fld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ectangle 8" title="Dark semi-transparent background">
            <a:extLst>
              <a:ext uri="{FF2B5EF4-FFF2-40B4-BE49-F238E27FC236}">
                <a16:creationId xmlns:a16="http://schemas.microsoft.com/office/drawing/2014/main" id="{CF886012-900E-498D-93BC-0DE845F1A675}"/>
              </a:ext>
            </a:extLst>
          </p:cNvPr>
          <p:cNvSpPr/>
          <p:nvPr/>
        </p:nvSpPr>
        <p:spPr>
          <a:xfrm>
            <a:off x="1" y="0"/>
            <a:ext cx="12191999" cy="1325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4000" dirty="0">
                <a:latin typeface="Aharoni" panose="02010803020104030203" pitchFamily="2" charset="-79"/>
                <a:cs typeface="Aharoni" panose="02010803020104030203" pitchFamily="2" charset="-79"/>
              </a:rPr>
              <a:t>    Overview</a:t>
            </a:r>
            <a:endParaRPr lang="en-ZA" sz="4000" dirty="0">
              <a:latin typeface="Aldhabi" panose="020B0604020202020204" pitchFamily="2" charset="-78"/>
              <a:cs typeface="Aldhabi" panose="020B0604020202020204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F5F3-1E3A-8C4D-94CA-93C7D49A16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48" y="5126183"/>
            <a:ext cx="1579883" cy="8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A0CF2-9D32-9748-B43A-AD8A422580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6" y="1"/>
            <a:ext cx="12207588" cy="68579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>
                <a:latin typeface="Aharoni" panose="02010803020104030203" pitchFamily="2" charset="-79"/>
                <a:cs typeface="Aharoni" panose="02010803020104030203" pitchFamily="2" charset="-79"/>
              </a:rPr>
              <a:pPr/>
              <a:t>6</a:t>
            </a:fld>
            <a:endParaRPr lang="en-ZA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 Placeholder 2" title="Opportunity Graph Circles">
            <a:extLst>
              <a:ext uri="{FF2B5EF4-FFF2-40B4-BE49-F238E27FC236}">
                <a16:creationId xmlns:a16="http://schemas.microsoft.com/office/drawing/2014/main" id="{625C086C-7D9D-BE4F-85A2-1A65708CD0FB}"/>
              </a:ext>
            </a:extLst>
          </p:cNvPr>
          <p:cNvSpPr txBox="1">
            <a:spLocks/>
          </p:cNvSpPr>
          <p:nvPr/>
        </p:nvSpPr>
        <p:spPr>
          <a:xfrm>
            <a:off x="1583248" y="2997687"/>
            <a:ext cx="3998591" cy="3998591"/>
          </a:xfrm>
          <a:prstGeom prst="ellipse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0B4849-0A4F-D441-9CA9-2584F1F073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4422367" y="1103566"/>
            <a:ext cx="3347265" cy="3337505"/>
          </a:xfrm>
          <a:prstGeom prst="rect">
            <a:avLst/>
          </a:prstGeom>
          <a:noFill/>
          <a:ln>
            <a:noFill/>
          </a:ln>
          <a:effectLst>
            <a:outerShdw dir="9180000" sx="133000" sy="133000" algn="ctr" rotWithShape="0">
              <a:schemeClr val="bg1"/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90086D-9109-8945-AF1D-853B8BFD77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1123055" y="294088"/>
            <a:ext cx="2254363" cy="2247790"/>
          </a:xfrm>
          <a:prstGeom prst="rect">
            <a:avLst/>
          </a:prstGeom>
          <a:effectLst>
            <a:outerShdw blurRad="50800" dist="50800" dir="5400000" sx="123000" sy="123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89A69-DBF2-AB4C-90C5-75C1D345F860}"/>
              </a:ext>
            </a:extLst>
          </p:cNvPr>
          <p:cNvSpPr txBox="1"/>
          <p:nvPr/>
        </p:nvSpPr>
        <p:spPr>
          <a:xfrm>
            <a:off x="4784632" y="2018658"/>
            <a:ext cx="262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</p:txBody>
      </p:sp>
      <p:sp>
        <p:nvSpPr>
          <p:cNvPr id="16" name="Rectangle 15" title="Dark semi-transparent background">
            <a:extLst>
              <a:ext uri="{FF2B5EF4-FFF2-40B4-BE49-F238E27FC236}">
                <a16:creationId xmlns:a16="http://schemas.microsoft.com/office/drawing/2014/main" id="{BE9AE476-53D9-0041-875C-8A280D88788C}"/>
              </a:ext>
            </a:extLst>
          </p:cNvPr>
          <p:cNvSpPr/>
          <p:nvPr/>
        </p:nvSpPr>
        <p:spPr>
          <a:xfrm rot="16200000">
            <a:off x="5408154" y="91337"/>
            <a:ext cx="1360108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5C2EC-9DEF-9748-857B-9CF0BF26A5C6}"/>
              </a:ext>
            </a:extLst>
          </p:cNvPr>
          <p:cNvSpPr txBox="1"/>
          <p:nvPr/>
        </p:nvSpPr>
        <p:spPr>
          <a:xfrm>
            <a:off x="9681623" y="3450285"/>
            <a:ext cx="1898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84C9E-6A89-0C47-8CE2-B386FE60A2FF}"/>
              </a:ext>
            </a:extLst>
          </p:cNvPr>
          <p:cNvSpPr txBox="1"/>
          <p:nvPr/>
        </p:nvSpPr>
        <p:spPr>
          <a:xfrm>
            <a:off x="570781" y="3517741"/>
            <a:ext cx="189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3EC044C-0FA4-8B46-8B60-4F35C2726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22" y="5924350"/>
            <a:ext cx="11340000" cy="432000"/>
          </a:xfrm>
        </p:spPr>
        <p:txBody>
          <a:bodyPr>
            <a:normAutofit fontScale="90000"/>
          </a:bodyPr>
          <a:lstStyle/>
          <a:p>
            <a:pPr algn="ctr"/>
            <a:r>
              <a:rPr lang="en-ZA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Plans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E8FAB-AA3E-974A-8550-CC6DE6C74EBD}"/>
              </a:ext>
            </a:extLst>
          </p:cNvPr>
          <p:cNvSpPr txBox="1"/>
          <p:nvPr/>
        </p:nvSpPr>
        <p:spPr>
          <a:xfrm>
            <a:off x="14391249" y="6457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531359-C49C-BB4C-AD0B-4319A32D4D62}"/>
              </a:ext>
            </a:extLst>
          </p:cNvPr>
          <p:cNvSpPr/>
          <p:nvPr/>
        </p:nvSpPr>
        <p:spPr>
          <a:xfrm>
            <a:off x="4437467" y="1094174"/>
            <a:ext cx="3347266" cy="3337506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Qualcomm’s Drive Data Platform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A5B79A-AFFC-3E4B-85FC-E780D990F42D}"/>
              </a:ext>
            </a:extLst>
          </p:cNvPr>
          <p:cNvSpPr/>
          <p:nvPr/>
        </p:nvSpPr>
        <p:spPr>
          <a:xfrm>
            <a:off x="1123055" y="267598"/>
            <a:ext cx="2254363" cy="2247790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Rideshare application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F42D36D-7B5B-4A8F-973E-B93F6B7AEF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1143020" y="3052928"/>
            <a:ext cx="2254363" cy="2247790"/>
          </a:xfrm>
          <a:prstGeom prst="rect">
            <a:avLst/>
          </a:prstGeom>
          <a:effectLst>
            <a:outerShdw blurRad="50800" dist="50800" dir="5400000" sx="123000" sy="123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BDABAB-F881-4283-B331-6F239193C5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8813943" y="294088"/>
            <a:ext cx="2254363" cy="2247790"/>
          </a:xfrm>
          <a:prstGeom prst="rect">
            <a:avLst/>
          </a:prstGeom>
          <a:effectLst>
            <a:outerShdw blurRad="50800" dist="50800" dir="5400000" sx="123000" sy="123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5FE6F6-47CD-4C21-83CE-778D814B27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8861186" y="3052928"/>
            <a:ext cx="2254363" cy="2247790"/>
          </a:xfrm>
          <a:prstGeom prst="rect">
            <a:avLst/>
          </a:prstGeom>
          <a:effectLst>
            <a:outerShdw blurRad="50800" dist="50800" dir="5400000" sx="123000" sy="123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27D1070-4DB1-45FA-9E73-A2501DF8DECA}"/>
              </a:ext>
            </a:extLst>
          </p:cNvPr>
          <p:cNvSpPr/>
          <p:nvPr/>
        </p:nvSpPr>
        <p:spPr>
          <a:xfrm>
            <a:off x="1158106" y="3057624"/>
            <a:ext cx="2254363" cy="2247790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Minimize false positives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2FD66E-3CD6-412D-B9A2-0C98D878375E}"/>
              </a:ext>
            </a:extLst>
          </p:cNvPr>
          <p:cNvSpPr/>
          <p:nvPr/>
        </p:nvSpPr>
        <p:spPr>
          <a:xfrm>
            <a:off x="8861186" y="3057624"/>
            <a:ext cx="2254363" cy="2247790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Further sensor integration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5AB7D3-E750-4412-A965-65F8A13D0937}"/>
              </a:ext>
            </a:extLst>
          </p:cNvPr>
          <p:cNvSpPr/>
          <p:nvPr/>
        </p:nvSpPr>
        <p:spPr>
          <a:xfrm>
            <a:off x="8838666" y="303488"/>
            <a:ext cx="2254363" cy="2247790"/>
          </a:xfrm>
          <a:prstGeom prst="ellipse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Reliable emotion detection</a:t>
            </a:r>
          </a:p>
        </p:txBody>
      </p:sp>
    </p:spTree>
    <p:extLst>
      <p:ext uri="{BB962C8B-B14F-4D97-AF65-F5344CB8AC3E}">
        <p14:creationId xmlns:p14="http://schemas.microsoft.com/office/powerpoint/2010/main" val="33865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240</Words>
  <Application>Microsoft Office PowerPoint</Application>
  <PresentationFormat>Widescreen</PresentationFormat>
  <Paragraphs>58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Aharoni</vt:lpstr>
      <vt:lpstr>Aldhabi</vt:lpstr>
      <vt:lpstr>Arial</vt:lpstr>
      <vt:lpstr>Calibri</vt:lpstr>
      <vt:lpstr>Calibri Light</vt:lpstr>
      <vt:lpstr>Times New Roman</vt:lpstr>
      <vt:lpstr>Wingdings</vt:lpstr>
      <vt:lpstr>Office Theme</vt:lpstr>
      <vt:lpstr>PEACE Passenger Emotion Analysis for Commute Enhancement</vt:lpstr>
      <vt:lpstr>PowerPoint Presentation</vt:lpstr>
      <vt:lpstr>PowerPoint Presentation</vt:lpstr>
      <vt:lpstr>Solution</vt:lpstr>
      <vt:lpstr>PowerPoint Presentation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Lee</dc:creator>
  <cp:lastModifiedBy>Elena Lee</cp:lastModifiedBy>
  <cp:revision>62</cp:revision>
  <dcterms:created xsi:type="dcterms:W3CDTF">2018-07-25T05:42:04Z</dcterms:created>
  <dcterms:modified xsi:type="dcterms:W3CDTF">2018-07-27T14:08:07Z</dcterms:modified>
</cp:coreProperties>
</file>